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256" r:id="rId2"/>
    <p:sldId id="275" r:id="rId3"/>
    <p:sldId id="276" r:id="rId4"/>
    <p:sldId id="277" r:id="rId5"/>
    <p:sldId id="278" r:id="rId6"/>
    <p:sldId id="274" r:id="rId7"/>
    <p:sldId id="279" r:id="rId8"/>
    <p:sldId id="280" r:id="rId9"/>
    <p:sldId id="257" r:id="rId10"/>
    <p:sldId id="259" r:id="rId11"/>
    <p:sldId id="266" r:id="rId12"/>
    <p:sldId id="260" r:id="rId13"/>
    <p:sldId id="262" r:id="rId14"/>
    <p:sldId id="268" r:id="rId15"/>
    <p:sldId id="267" r:id="rId16"/>
    <p:sldId id="288" r:id="rId17"/>
    <p:sldId id="271" r:id="rId18"/>
    <p:sldId id="290" r:id="rId19"/>
    <p:sldId id="263" r:id="rId20"/>
    <p:sldId id="282" r:id="rId21"/>
    <p:sldId id="281" r:id="rId22"/>
    <p:sldId id="27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6"/>
    <p:restoredTop sz="93199"/>
  </p:normalViewPr>
  <p:slideViewPr>
    <p:cSldViewPr snapToGrid="0" snapToObjects="1">
      <p:cViewPr>
        <p:scale>
          <a:sx n="90" d="100"/>
          <a:sy n="90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1E8BA-1A1D-494C-A639-BDA6CD8A13FD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3B5-AF1F-B04F-8821-08712082D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difficult to detect </a:t>
            </a:r>
            <a:r>
              <a:rPr lang="en-US" dirty="0" err="1"/>
              <a:t>imbh</a:t>
            </a:r>
            <a:r>
              <a:rPr lang="en-US" dirty="0"/>
              <a:t> in several wavelengths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In the radio range, there is noise from the supernovae remnant, stars, gas/dust emission </a:t>
            </a:r>
          </a:p>
          <a:p>
            <a:r>
              <a:rPr lang="en-US" dirty="0"/>
              <a:t>In the infrared, sometimes stellar luminosity overpowers the AGNs so they are difficult to detect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observing the accretion disk of the blackhole and looking at the peak wavelength emission, we can determine the mass of the blackhole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in this graph,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I used chi-squared test to determine the features (such as Si7(6)/Si6, Na6(14)/Na3, </a:t>
            </a:r>
            <a:r>
              <a:rPr lang="en-US" dirty="0" err="1"/>
              <a:t>etc</a:t>
            </a:r>
            <a:r>
              <a:rPr lang="en-US" dirty="0"/>
              <a:t>) that have the strongest relationships with the output variable (Mass of blackhole). Then, I ranked the features based on the output of the chi-squared test. This method does not necessarily give you the subset of the different element, but it ranks them based on their importance.</a:t>
            </a:r>
          </a:p>
          <a:p>
            <a:r>
              <a:rPr lang="en-US" dirty="0"/>
              <a:t>Statistical tests can be used to select those features that have the strongest relationships with the output variable. 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The following example uses the chi squared (chi^2) statistical test for non-negative features to select K best features from the data. The Chi Square statistic is commonly used for testing relationships between categorical variables.  The null hypothesis of the Chi-Square test is that no relationship exists on the categorical variables in the population; they are independent.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Chi-squared method does the following:</a:t>
            </a:r>
          </a:p>
          <a:p>
            <a:r>
              <a:rPr lang="en-US" dirty="0"/>
              <a:t>Null hypothesis: Give each feature equal probability (Expected probability)</a:t>
            </a:r>
          </a:p>
          <a:p>
            <a:r>
              <a:rPr lang="en-US" dirty="0"/>
              <a:t>Sample the instances and find the probability that a feature appears given the class (mass of the blackhole)</a:t>
            </a:r>
          </a:p>
          <a:p>
            <a:r>
              <a:rPr lang="en-US" dirty="0"/>
              <a:t>If the probability exceeds a threshold, then reject the null hypothesis and apply chi-squared</a:t>
            </a:r>
          </a:p>
          <a:p>
            <a:r>
              <a:rPr lang="en-US" dirty="0"/>
              <a:t>X-squared = sum (actual - expected)^2/expected for all of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66EF-26E2-7749-A7A7-AB16903C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4DFD-C914-DD43-B9C3-4DB471F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02EA-1E84-8040-AAD3-9E8C5115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F8EE-B308-384B-A1B2-048AF95A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240-3989-4347-BF87-8F02B5E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6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7B6-737B-7A45-A6DA-10707E10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62AE-623D-AA49-85CE-8736BE0E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0AEC4-EB73-5E41-8F7A-6B51BC24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8FFB-EA3B-F04B-8724-B945EEB5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10F1-8F46-0F4A-96FD-48F4A0A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E7E6-B7C7-2A45-AFB5-2351250A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AA87-1EDA-4C49-91BB-A3B57D76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6FC2-B9E5-924C-B19C-F808E0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61D8-F5B7-0544-B137-F8CF1AC2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FB5-46E9-EF47-938C-24884436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C71-9D6F-3D47-B903-647A937E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99E-0669-6F46-86E6-83C3648F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8AE4-2CD4-6146-AD31-E8FDDFC8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7DF2-5B62-9F42-AFC6-FCADC25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102A-BB75-B048-8C37-AF2826DD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C18-A4A2-CB42-9E4D-50CB48AE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89F1-03C0-B04A-92A7-025F4A6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A0F-1A23-8747-AAA2-31C0718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267-2FCD-204E-AABB-5910C249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56F4-049F-F649-9283-E8CAC32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564-E513-C941-A097-9E3750E5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9D3D-5674-DC46-B64C-F4218C5EF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8360E-9B29-A042-9D4F-4503F6E0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0E-4734-0B46-AF31-7D8A9375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B5823-0913-8540-B1D8-8F4ED07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E83A9-E21F-854E-B585-6E7D73BA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CBA5-EDE1-4D49-8A26-93630B72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6F34-3076-834A-8ADB-185AD87D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57B7-8732-214B-AB6C-0986A09B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D2D7D-0C31-3146-B160-3CF1015B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729-2B8A-5548-9B37-953EA7DD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0400C-221F-6749-B358-99DBAA40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14F9D-E2A9-264C-B203-93D26B1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90419-AAD7-1247-8271-87C36CD8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CC9-005F-9F4A-9085-D4C4683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5B8C-76BF-4743-A965-3FF81A84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F1A4F-7D52-B848-9D58-EA3A03B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410E-CF19-E946-AF9C-97FB906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6F14-52B6-AD4B-AEC8-9696C790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AB7AA-2A38-E641-B060-C234CE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9909-2713-E144-BA0E-E7C5E64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7FE-3ED9-B341-8CFA-22DDD63E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8A15-A809-A349-B361-2607A3D0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E5A-31A5-814C-A044-F407BB67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43A3-9D25-F84D-9335-7B5E8AA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1ED-4D85-564A-A43B-05D0FB4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3555-EF92-474B-B344-4CC583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048-0D7A-BE47-9476-15C2419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CA438-47D8-7E49-A070-385B3866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0C979-F63F-674A-9664-6E5F5762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9602-1D11-5D48-B2CB-85840F41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CA716-575F-7942-A6F7-1F573A57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48FA-8EDC-4748-954D-8E232DA5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33CC-8329-1145-97A1-60BE458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333A-9A8B-2443-8B7D-495FE3C8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EB6B-C34A-324C-9AE3-6D7E9BC01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57AF-ED1A-404D-9BDC-286D72991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8F81-4D6A-B344-BF1C-C0B82BCC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A9C0-F68E-E249-A89A-F667A347A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Lara Kamal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8517F-A394-C14A-AA46-3F12FB1C3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Using Machine Learning to Find a Subset of Elements that can Determine the Mass of the Blackhole</a:t>
            </a:r>
          </a:p>
        </p:txBody>
      </p:sp>
    </p:spTree>
    <p:extLst>
      <p:ext uri="{BB962C8B-B14F-4D97-AF65-F5344CB8AC3E}">
        <p14:creationId xmlns:p14="http://schemas.microsoft.com/office/powerpoint/2010/main" val="124416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1116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Feature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6C9BB-034A-CD4A-A251-2D17B77AD946}"/>
              </a:ext>
            </a:extLst>
          </p:cNvPr>
          <p:cNvSpPr txBox="1"/>
          <p:nvPr/>
        </p:nvSpPr>
        <p:spPr>
          <a:xfrm>
            <a:off x="795867" y="1744133"/>
            <a:ext cx="1044786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process used in machine learning to reduce the dimensions of the dataset. It selects a subset of relevant features to be used in model construction. 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dataset contains 55 different features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 this effort, I used two types of feature selection methods, Univariate Selection and Recursive Feature Elimination 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4736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Univariate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A0C3B-FA87-6541-BD48-36DC6FCECADA}"/>
              </a:ext>
            </a:extLst>
          </p:cNvPr>
          <p:cNvSpPr txBox="1"/>
          <p:nvPr/>
        </p:nvSpPr>
        <p:spPr>
          <a:xfrm>
            <a:off x="855132" y="1507760"/>
            <a:ext cx="104817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Univariate Selection was used along with Random Forest Classifier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scikit</a:t>
            </a:r>
            <a:r>
              <a:rPr lang="en-US" sz="2800" dirty="0"/>
              <a:t>-learn library provides the </a:t>
            </a:r>
            <a:r>
              <a:rPr lang="en-US" sz="2800" dirty="0" err="1"/>
              <a:t>SelectKBest</a:t>
            </a:r>
            <a:r>
              <a:rPr lang="en-US" sz="2800" dirty="0"/>
              <a:t> class, which can be used with a suite of different statistical tests to select a specific number of features.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Chi-squared test to determine the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that have the strongest relationships with the target (Mass of blackhole).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Ranked the features based on the output of the chi-squared test.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This method does not necessarily give the subset of the different elements, but it ranks them based on their importance.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23.0 %</a:t>
            </a:r>
          </a:p>
          <a:p>
            <a:r>
              <a:rPr lang="en-US" sz="2800" dirty="0"/>
              <a:t>Precision:  43.6</a:t>
            </a:r>
          </a:p>
          <a:p>
            <a:r>
              <a:rPr lang="en-US" sz="2800" dirty="0"/>
              <a:t>Recall:  23.0</a:t>
            </a:r>
          </a:p>
          <a:p>
            <a:r>
              <a:rPr lang="en-US" sz="2800" dirty="0"/>
              <a:t>F1 score:  23.0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439333" y="428155"/>
            <a:ext cx="931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Recursive Feature Elimination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02772-1E7F-8744-8649-9065C6B18267}"/>
              </a:ext>
            </a:extLst>
          </p:cNvPr>
          <p:cNvSpPr txBox="1"/>
          <p:nvPr/>
        </p:nvSpPr>
        <p:spPr>
          <a:xfrm>
            <a:off x="372533" y="1600534"/>
            <a:ext cx="70340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logistic regression algorithm, which uses the sigmoid function, to select top K features (I chose 10)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RFE recursively removes the features and builds a model on the features that remain.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It uses model accuracy to identify which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contribute the most to predicting the target (Mass of blackhole).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2058E-0BDD-5441-9B53-99E7019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14" y="1638468"/>
            <a:ext cx="4785386" cy="35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26.3 %</a:t>
            </a:r>
          </a:p>
          <a:p>
            <a:r>
              <a:rPr lang="en-US" sz="2800" dirty="0"/>
              <a:t>Precision:  46.7</a:t>
            </a:r>
          </a:p>
          <a:p>
            <a:r>
              <a:rPr lang="en-US" sz="2800" dirty="0"/>
              <a:t>Recall:  26.3</a:t>
            </a:r>
          </a:p>
          <a:p>
            <a:r>
              <a:rPr lang="en-US" sz="2800" dirty="0"/>
              <a:t>F1 score:  28.0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Linear Regression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regression model between every attribute and the target (Mass of the blackhole)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second regression model between every attribute and U (ionization parameter)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Divided the mass of the blackhole into three bins: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Low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Less than 10000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Medium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10000 - 1000000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High Mass</a:t>
            </a:r>
            <a:r>
              <a:rPr lang="en-US" sz="2800" dirty="0"/>
              <a:t> = greater than 1000000 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604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821028" y="244387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Standardization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29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features to be in range 0 - 1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coefficient to be in range 0 –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Removed the unusual data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Used log scale on the mass of the blackhole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Missing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27866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Regression Scores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608663"/>
            <a:ext cx="1090506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</a:rPr>
              <a:t>Score =</a:t>
            </a:r>
            <a:r>
              <a:rPr lang="en-US" sz="3600" b="1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 +  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|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endParaRPr lang="en-US" sz="2800" baseline="-250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mass of the blackhole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blackhole 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U parameter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ionization parameter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The goal is to maximize the score </a:t>
            </a: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76043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38200" y="505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E01B00-3AD5-0847-B61F-C6E7CACA1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8955"/>
              </p:ext>
            </p:extLst>
          </p:nvPr>
        </p:nvGraphicFramePr>
        <p:xfrm>
          <a:off x="1027870" y="1531158"/>
          <a:ext cx="10136260" cy="43513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512996">
                  <a:extLst>
                    <a:ext uri="{9D8B030D-6E8A-4147-A177-3AD203B41FA5}">
                      <a16:colId xmlns:a16="http://schemas.microsoft.com/office/drawing/2014/main" val="107909554"/>
                    </a:ext>
                  </a:extLst>
                </a:gridCol>
                <a:gridCol w="3340398">
                  <a:extLst>
                    <a:ext uri="{9D8B030D-6E8A-4147-A177-3AD203B41FA5}">
                      <a16:colId xmlns:a16="http://schemas.microsoft.com/office/drawing/2014/main" val="928139962"/>
                    </a:ext>
                  </a:extLst>
                </a:gridCol>
                <a:gridCol w="3282866">
                  <a:extLst>
                    <a:ext uri="{9D8B030D-6E8A-4147-A177-3AD203B41FA5}">
                      <a16:colId xmlns:a16="http://schemas.microsoft.com/office/drawing/2014/main" val="3114505924"/>
                    </a:ext>
                  </a:extLst>
                </a:gridCol>
              </a:tblGrid>
              <a:tr h="3010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Low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Medium Mass AGNs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High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8402970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['Na6(8)/Na4', 0.4]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['Fe13/Fe6(1.01)', 0.38]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7364569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['Si10/Si9', 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391923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['Na6(8)/Na4(6)',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36389130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['Si11/Si10',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['Si10/Si9',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9295467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0384836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['Si7(6)/Si6',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89465092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['Al8(5)/Al6(9)', -0.01]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01441203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['Al9/Al8(5)',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['Si10/Si9', -0.07]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1661215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['Al9/Al6(9)',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['Fe13/Fe6(1.01)',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64971138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['Na6(14)/Na4(9)',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['Si7(6)/Si6', -0.02]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21292119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['Mg7(9)/Mg5(13)', -0.05]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8498261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['Si10/Si7(6)',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['Si9/Si7(6)', -0.12]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230331175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['Si9/Si7(2)',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['Al9/Al5', -0.13]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['Al8(3)/Al6(9)',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039809689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['Fe13/Fe6(1.01)', -0.08]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['Al8(3)/Al6(3)',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['Na6(8)/Na4',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146819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['Mg7(9)/Mg4', -0.1]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['Al8(5)/Al5', -0.09]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928758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1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27082" y="0"/>
            <a:ext cx="811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</a:rPr>
              <a:t>Low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32224" y="1640846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17A47-E78E-114F-9793-DFABB56A88C7}"/>
              </a:ext>
            </a:extLst>
          </p:cNvPr>
          <p:cNvSpPr txBox="1"/>
          <p:nvPr/>
        </p:nvSpPr>
        <p:spPr>
          <a:xfrm>
            <a:off x="9032223" y="3396734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FD1D-DB0D-F24D-91FA-18C91B64418F}"/>
              </a:ext>
            </a:extLst>
          </p:cNvPr>
          <p:cNvSpPr txBox="1"/>
          <p:nvPr/>
        </p:nvSpPr>
        <p:spPr>
          <a:xfrm>
            <a:off x="9032222" y="5436202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-1.06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971B0-6F04-234D-B5F9-C6DD2CB3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1" y="702121"/>
            <a:ext cx="3081927" cy="20546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854B18-B0CA-4648-BE89-2C2BF48A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05" y="733118"/>
            <a:ext cx="2956729" cy="19711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461925-8C12-094F-A5C3-780C9E36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125" y="2648252"/>
            <a:ext cx="3081927" cy="2054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A0E302-AEDE-B64B-B3B4-5ACF8558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5" y="2663751"/>
            <a:ext cx="3081928" cy="20546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0D80C7-07AE-9D40-A61B-4E0BA241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024" y="4684970"/>
            <a:ext cx="3238113" cy="21587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366BC4-4DAA-BA4F-8F82-83D43A078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6" y="4667884"/>
            <a:ext cx="3238114" cy="21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6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16882" y="272434"/>
            <a:ext cx="963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Difficulty of Detecting IMBH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40FF8-68D7-D54C-BE47-7FA12CF6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5096"/>
            <a:ext cx="5448300" cy="3005872"/>
          </a:xfrm>
          <a:ln w="38100"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Optical:</a:t>
            </a:r>
          </a:p>
          <a:p>
            <a:pPr lvl="1"/>
            <a:r>
              <a:rPr lang="en-US" dirty="0"/>
              <a:t>Dust obscuration</a:t>
            </a:r>
          </a:p>
          <a:p>
            <a:pPr lvl="1"/>
            <a:r>
              <a:rPr lang="en-US" dirty="0"/>
              <a:t>BPT diagnostics not tested in IMBH regime</a:t>
            </a:r>
          </a:p>
          <a:p>
            <a:pPr lvl="1"/>
            <a:r>
              <a:rPr lang="en-US" dirty="0"/>
              <a:t>Broad lines associated with supernova activity</a:t>
            </a:r>
          </a:p>
          <a:p>
            <a:pPr lvl="1"/>
            <a:r>
              <a:rPr lang="en-US" dirty="0"/>
              <a:t>Low Metallicity</a:t>
            </a:r>
          </a:p>
          <a:p>
            <a:pPr lvl="1"/>
            <a:r>
              <a:rPr lang="en-US" dirty="0"/>
              <a:t>Active SF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DF976-E771-FD43-B8BD-54EEFD6679B5}"/>
              </a:ext>
            </a:extLst>
          </p:cNvPr>
          <p:cNvSpPr/>
          <p:nvPr/>
        </p:nvSpPr>
        <p:spPr>
          <a:xfrm>
            <a:off x="171450" y="4940300"/>
            <a:ext cx="5454650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X-ray: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Compton thick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Ambiguity of source </a:t>
            </a:r>
            <a:r>
              <a:rPr lang="mr-IN" sz="2400" dirty="0"/>
              <a:t>–</a:t>
            </a:r>
            <a:r>
              <a:rPr lang="en-US" sz="2400" dirty="0"/>
              <a:t> XRBs, stellar populations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9D42A-2E4F-B746-B295-9386E5D5FDCB}"/>
              </a:ext>
            </a:extLst>
          </p:cNvPr>
          <p:cNvSpPr txBox="1">
            <a:spLocks/>
          </p:cNvSpPr>
          <p:nvPr/>
        </p:nvSpPr>
        <p:spPr>
          <a:xfrm>
            <a:off x="5981700" y="1565096"/>
            <a:ext cx="5981700" cy="23780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Radio:</a:t>
            </a:r>
          </a:p>
          <a:p>
            <a:pPr lvl="1"/>
            <a:r>
              <a:rPr lang="en-US" dirty="0"/>
              <a:t>Indistinguishable from compact nuclear </a:t>
            </a:r>
            <a:r>
              <a:rPr lang="en-US" dirty="0" err="1"/>
              <a:t>starbust</a:t>
            </a:r>
            <a:endParaRPr lang="en-US" dirty="0"/>
          </a:p>
          <a:p>
            <a:pPr lvl="1"/>
            <a:r>
              <a:rPr lang="en-US" dirty="0"/>
              <a:t>Noise from supernovae remnants, stars, gas/dust emission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0810F-6684-8043-8C6C-B95E678D9D7E}"/>
              </a:ext>
            </a:extLst>
          </p:cNvPr>
          <p:cNvSpPr/>
          <p:nvPr/>
        </p:nvSpPr>
        <p:spPr>
          <a:xfrm>
            <a:off x="5981700" y="4570968"/>
            <a:ext cx="5981700" cy="193899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Infrared: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Fails in galaxies where stellar luminosity overpowers AGN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Young starbursts can mimic AGN mid-IR colors</a:t>
            </a:r>
          </a:p>
        </p:txBody>
      </p:sp>
    </p:spTree>
    <p:extLst>
      <p:ext uri="{BB962C8B-B14F-4D97-AF65-F5344CB8AC3E}">
        <p14:creationId xmlns:p14="http://schemas.microsoft.com/office/powerpoint/2010/main" val="252020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294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Intermediate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11748" y="1629168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0.38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A9982-F3AA-0E42-A974-827E2B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07" y="806084"/>
            <a:ext cx="2862806" cy="1908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E58325-80CB-644E-818B-4538EA17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806086"/>
            <a:ext cx="2991395" cy="1994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BF5ED2-565E-A047-985F-8EC46035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68" y="2690808"/>
            <a:ext cx="3026209" cy="2017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56569-08C2-3942-805E-16E0EE0D9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8" y="2714621"/>
            <a:ext cx="3100384" cy="2066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1079DA-6FDC-A24E-9767-CD60524A6BA8}"/>
              </a:ext>
            </a:extLst>
          </p:cNvPr>
          <p:cNvSpPr txBox="1"/>
          <p:nvPr/>
        </p:nvSpPr>
        <p:spPr>
          <a:xfrm>
            <a:off x="9011747" y="3558654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4F5A20-E165-4D42-9946-408C28AC3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061" y="4686914"/>
            <a:ext cx="3185174" cy="21234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66BE37-5F20-CF40-B3BA-887134E8C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51" y="4694596"/>
            <a:ext cx="3214688" cy="21431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727B51-0196-6146-B01D-388849E0906A}"/>
              </a:ext>
            </a:extLst>
          </p:cNvPr>
          <p:cNvSpPr txBox="1"/>
          <p:nvPr/>
        </p:nvSpPr>
        <p:spPr>
          <a:xfrm>
            <a:off x="9011746" y="5484447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-0.89</a:t>
            </a:r>
          </a:p>
        </p:txBody>
      </p:sp>
    </p:spTree>
    <p:extLst>
      <p:ext uri="{BB962C8B-B14F-4D97-AF65-F5344CB8AC3E}">
        <p14:creationId xmlns:p14="http://schemas.microsoft.com/office/powerpoint/2010/main" val="338949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409932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313AD-C1D9-E04F-A3EC-A90443FC53E0}"/>
              </a:ext>
            </a:extLst>
          </p:cNvPr>
          <p:cNvSpPr txBox="1"/>
          <p:nvPr/>
        </p:nvSpPr>
        <p:spPr>
          <a:xfrm>
            <a:off x="3763925" y="5862946"/>
            <a:ext cx="580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Mostly useful for low mass AGNs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19185-0FAA-B242-A26B-C0743764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" y="1857374"/>
            <a:ext cx="3743403" cy="2472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D4BE8-D13C-3745-BF6B-A298CD46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3" y="1792869"/>
            <a:ext cx="3874336" cy="2558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AF879-0E36-3B4C-AC81-26A2629C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73" y="1770907"/>
            <a:ext cx="3874339" cy="25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Neural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2028E-5EB0-E546-B9A8-D301066088D6}"/>
              </a:ext>
            </a:extLst>
          </p:cNvPr>
          <p:cNvSpPr txBox="1"/>
          <p:nvPr/>
        </p:nvSpPr>
        <p:spPr>
          <a:xfrm>
            <a:off x="1122244" y="567501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51 nodes(</a:t>
            </a:r>
            <a:r>
              <a:rPr lang="en-US" sz="2400" dirty="0" err="1"/>
              <a:t>relu</a:t>
            </a:r>
            <a:r>
              <a:rPr lang="en-US" sz="2400" dirty="0"/>
              <a:t>) 	15 nodes(tanh)  	1 node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D0AF-6E42-4440-8F3A-9A7A981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396841"/>
            <a:ext cx="7525000" cy="42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Activation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D582-C500-844C-AB82-3B5A19F6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80" y="1517650"/>
            <a:ext cx="8999322" cy="45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Building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13710" y="1658679"/>
            <a:ext cx="81110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Normalization: z-score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Between: -1 to 1</a:t>
            </a:r>
          </a:p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cleaning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Missing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Keras</a:t>
            </a:r>
            <a:r>
              <a:rPr lang="en-US" sz="3200" dirty="0"/>
              <a:t> Regressor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Iterations = 15000 to update the weight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3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27886" y="1351484"/>
            <a:ext cx="89337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Scores:</a:t>
            </a:r>
            <a:endParaRPr lang="en-US" sz="3200" dirty="0"/>
          </a:p>
          <a:p>
            <a:r>
              <a:rPr lang="en-US" sz="3200" dirty="0"/>
              <a:t>Mean Square Error = 0.84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Less than an order of magnitude 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030-7068-F74E-ACE6-AF7939563444}"/>
              </a:ext>
            </a:extLst>
          </p:cNvPr>
          <p:cNvSpPr txBox="1"/>
          <p:nvPr/>
        </p:nvSpPr>
        <p:spPr>
          <a:xfrm>
            <a:off x="1327886" y="3428975"/>
            <a:ext cx="5103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Improve?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Data (next week)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parameter tuning </a:t>
            </a:r>
          </a:p>
        </p:txBody>
      </p:sp>
    </p:spTree>
    <p:extLst>
      <p:ext uri="{BB962C8B-B14F-4D97-AF65-F5344CB8AC3E}">
        <p14:creationId xmlns:p14="http://schemas.microsoft.com/office/powerpoint/2010/main" val="417663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1AAA-01C7-5E41-8A05-44C798F702B6}"/>
              </a:ext>
            </a:extLst>
          </p:cNvPr>
          <p:cNvSpPr txBox="1"/>
          <p:nvPr/>
        </p:nvSpPr>
        <p:spPr>
          <a:xfrm>
            <a:off x="1327886" y="1720816"/>
            <a:ext cx="93721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Classification with feature selection: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Simple to create and tune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Low accuracy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Complicated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Mostly works on low mass AGNs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Neural Network with </a:t>
            </a:r>
            <a:r>
              <a:rPr lang="en-US" sz="3200" b="1" dirty="0" err="1">
                <a:solidFill>
                  <a:srgbClr val="FF0000"/>
                </a:solidFill>
              </a:rPr>
              <a:t>Keras</a:t>
            </a:r>
            <a:r>
              <a:rPr lang="en-US" sz="3200" b="1" dirty="0">
                <a:solidFill>
                  <a:srgbClr val="FF0000"/>
                </a:solidFill>
              </a:rPr>
              <a:t> Regressor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Time intensive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large dataset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Accurately predicts the low, medium, and high blackhole masses within less than an order of magnitude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8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139597" y="348324"/>
            <a:ext cx="504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Accretion Disk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6F79A8-F039-1648-B218-89FA1C4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04256"/>
            <a:ext cx="6301059" cy="4869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FC9-2EC1-7841-A6A7-4FF544AD5665}"/>
              </a:ext>
            </a:extLst>
          </p:cNvPr>
          <p:cNvSpPr txBox="1"/>
          <p:nvPr/>
        </p:nvSpPr>
        <p:spPr>
          <a:xfrm>
            <a:off x="7662422" y="2234464"/>
            <a:ext cx="3634441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Accretion disk temperature, and peak wavelength emission, depend on black hole mass!</a:t>
            </a:r>
          </a:p>
        </p:txBody>
      </p:sp>
    </p:spTree>
    <p:extLst>
      <p:ext uri="{BB962C8B-B14F-4D97-AF65-F5344CB8AC3E}">
        <p14:creationId xmlns:p14="http://schemas.microsoft.com/office/powerpoint/2010/main" val="20097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489258" y="332315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Simulated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70F0EC-6EFF-8B4F-B065-0A8087BE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1269092"/>
            <a:ext cx="7143718" cy="55201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77DC-EF75-7640-BD04-A015C029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r="8109"/>
          <a:stretch/>
        </p:blipFill>
        <p:spPr>
          <a:xfrm>
            <a:off x="6330683" y="1262933"/>
            <a:ext cx="5682850" cy="55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980269" y="313407"/>
            <a:ext cx="67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Diagnostic Line Ratios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09600" y="14000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5F72F9-0A0D-0F4F-8F51-AE6D181A9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5378"/>
          <a:stretch/>
        </p:blipFill>
        <p:spPr>
          <a:xfrm>
            <a:off x="286264" y="1738210"/>
            <a:ext cx="5761403" cy="414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72DC9-DEA5-8A4F-A99A-74E31A0F931E}"/>
              </a:ext>
            </a:extLst>
          </p:cNvPr>
          <p:cNvSpPr txBox="1"/>
          <p:nvPr/>
        </p:nvSpPr>
        <p:spPr>
          <a:xfrm>
            <a:off x="609600" y="6008223"/>
            <a:ext cx="5488426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low mass BHs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7FBB03-536E-904E-B2DB-19B92F5FEB93}"/>
              </a:ext>
            </a:extLst>
          </p:cNvPr>
          <p:cNvSpPr/>
          <p:nvPr/>
        </p:nvSpPr>
        <p:spPr>
          <a:xfrm rot="5400000">
            <a:off x="1716209" y="4884365"/>
            <a:ext cx="444500" cy="1674795"/>
          </a:xfrm>
          <a:prstGeom prst="rightBrace">
            <a:avLst>
              <a:gd name="adj1" fmla="val 8333"/>
              <a:gd name="adj2" fmla="val 45320"/>
            </a:avLst>
          </a:prstGeom>
          <a:ln w="381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0B3B-21AD-0A42-8C09-D077C10179C5}"/>
              </a:ext>
            </a:extLst>
          </p:cNvPr>
          <p:cNvSpPr txBox="1"/>
          <p:nvPr/>
        </p:nvSpPr>
        <p:spPr>
          <a:xfrm>
            <a:off x="1101062" y="133155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D72475A-7EB5-FA4B-AE89-391B3B53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5247"/>
          <a:stretch/>
        </p:blipFill>
        <p:spPr>
          <a:xfrm>
            <a:off x="6369945" y="1908450"/>
            <a:ext cx="5761402" cy="40809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E4477-14C9-924F-85B8-AD7B8292F8A9}"/>
              </a:ext>
            </a:extLst>
          </p:cNvPr>
          <p:cNvCxnSpPr/>
          <p:nvPr/>
        </p:nvCxnSpPr>
        <p:spPr>
          <a:xfrm flipH="1">
            <a:off x="8686735" y="1790925"/>
            <a:ext cx="838200" cy="1054100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9B444-17BA-D345-98BF-C412B4C73737}"/>
              </a:ext>
            </a:extLst>
          </p:cNvPr>
          <p:cNvSpPr txBox="1"/>
          <p:nvPr/>
        </p:nvSpPr>
        <p:spPr>
          <a:xfrm>
            <a:off x="5742990" y="1335628"/>
            <a:ext cx="6449010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mid-range BH masses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91434-62F0-2542-8F87-6832E661493B}"/>
              </a:ext>
            </a:extLst>
          </p:cNvPr>
          <p:cNvSpPr txBox="1"/>
          <p:nvPr/>
        </p:nvSpPr>
        <p:spPr>
          <a:xfrm>
            <a:off x="7643813" y="6145077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r>
              <a:rPr lang="en-US" sz="3200" dirty="0"/>
              <a:t> &lt; 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6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43176-C86B-424A-8543-D35D851A6B7F}"/>
              </a:ext>
            </a:extLst>
          </p:cNvPr>
          <p:cNvSpPr txBox="1"/>
          <p:nvPr/>
        </p:nvSpPr>
        <p:spPr>
          <a:xfrm>
            <a:off x="609600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41962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4226" y="391961"/>
            <a:ext cx="435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Cloudy Model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85ECD-F314-6D49-B456-1AA0B0C53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75669"/>
              </p:ext>
            </p:extLst>
          </p:nvPr>
        </p:nvGraphicFramePr>
        <p:xfrm>
          <a:off x="1297709" y="2012084"/>
          <a:ext cx="2498436" cy="390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1133478">
                <a:tc>
                  <a:txBody>
                    <a:bodyPr/>
                    <a:lstStyle/>
                    <a:p>
                      <a:r>
                        <a:rPr lang="en-US" sz="2000" b="1" dirty="0"/>
                        <a:t>Mass:</a:t>
                      </a:r>
                    </a:p>
                    <a:p>
                      <a:r>
                        <a:rPr lang="en-US" dirty="0"/>
                        <a:t>Mass of the blackhole</a:t>
                      </a:r>
                    </a:p>
                    <a:p>
                      <a:r>
                        <a:rPr lang="en-US" sz="1800" dirty="0"/>
                        <a:t>100 – 10</a:t>
                      </a:r>
                      <a:r>
                        <a:rPr lang="en-US" sz="1800" baseline="30000" dirty="0"/>
                        <a:t>8.5</a:t>
                      </a:r>
                      <a:r>
                        <a:rPr lang="en-US" sz="1800" dirty="0"/>
                        <a:t> M</a:t>
                      </a:r>
                      <a:r>
                        <a:rPr lang="en-US" sz="1800" baseline="-25000" dirty="0"/>
                        <a:t>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r>
                        <a:rPr lang="en-US" b="1" dirty="0"/>
                        <a:t>U: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Ionization parameter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695463">
                <a:tc>
                  <a:txBody>
                    <a:bodyPr/>
                    <a:lstStyle/>
                    <a:p>
                      <a:r>
                        <a:rPr lang="en-US" b="1" dirty="0" err="1"/>
                        <a:t>Hden</a:t>
                      </a:r>
                      <a:r>
                        <a:rPr lang="en-US" b="1" dirty="0"/>
                        <a:t>:</a:t>
                      </a:r>
                    </a:p>
                    <a:p>
                      <a:r>
                        <a:rPr lang="en-US" dirty="0"/>
                        <a:t>Electron density </a:t>
                      </a:r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-25000" dirty="0"/>
                        <a:t>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baseline="0" dirty="0"/>
                        <a:t>Log(</a:t>
                      </a:r>
                      <a:r>
                        <a:rPr lang="en-US" baseline="0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0" dirty="0"/>
                        <a:t>): 1.5 –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282AD9-B82D-B34C-9DC7-A4113F16F53B}"/>
              </a:ext>
            </a:extLst>
          </p:cNvPr>
          <p:cNvSpPr txBox="1"/>
          <p:nvPr/>
        </p:nvSpPr>
        <p:spPr>
          <a:xfrm>
            <a:off x="1200727" y="1510145"/>
            <a:ext cx="617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Cloudy c17 (</a:t>
            </a:r>
            <a:r>
              <a:rPr lang="en-US" dirty="0" err="1"/>
              <a:t>Ferland</a:t>
            </a:r>
            <a:r>
              <a:rPr lang="en-US" dirty="0"/>
              <a:t> et al. 2017)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DE783D-28B2-2941-A672-96E3998CF68C}"/>
              </a:ext>
            </a:extLst>
          </p:cNvPr>
          <p:cNvCxnSpPr/>
          <p:nvPr/>
        </p:nvCxnSpPr>
        <p:spPr>
          <a:xfrm>
            <a:off x="4433455" y="3948545"/>
            <a:ext cx="2660072" cy="0"/>
          </a:xfrm>
          <a:prstGeom prst="straightConnector1">
            <a:avLst/>
          </a:prstGeom>
          <a:ln w="133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ACA0CC-A9E0-0F44-B4E4-D4331D28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3616"/>
              </p:ext>
            </p:extLst>
          </p:nvPr>
        </p:nvGraphicFramePr>
        <p:xfrm>
          <a:off x="7922492" y="2012084"/>
          <a:ext cx="2498436" cy="398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572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Al9/Al8(3)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Ca8/Ca5(4)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Mg7(9)/Mg5(13)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  <a:tr h="55190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Si11/Si9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8314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baseline="0" dirty="0"/>
                        <a:t>                  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91468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Fe13/Fe6(1.01)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79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C556B-1FE6-B644-90C4-291047385813}"/>
              </a:ext>
            </a:extLst>
          </p:cNvPr>
          <p:cNvSpPr txBox="1"/>
          <p:nvPr/>
        </p:nvSpPr>
        <p:spPr>
          <a:xfrm>
            <a:off x="8850086" y="618744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33D3A-E2A8-764A-8A61-D51BE07F716B}"/>
              </a:ext>
            </a:extLst>
          </p:cNvPr>
          <p:cNvSpPr txBox="1"/>
          <p:nvPr/>
        </p:nvSpPr>
        <p:spPr>
          <a:xfrm>
            <a:off x="2286000" y="618743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463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585661" y="1331241"/>
            <a:ext cx="97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Mass of the 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Line Ratios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19B15F-71FA-2347-AECF-8FE8FB608E06}"/>
              </a:ext>
            </a:extLst>
          </p:cNvPr>
          <p:cNvSpPr/>
          <p:nvPr/>
        </p:nvSpPr>
        <p:spPr>
          <a:xfrm rot="16200000">
            <a:off x="1798414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0E2C-409A-F44F-9F6D-D95EF0F312EC}"/>
              </a:ext>
            </a:extLst>
          </p:cNvPr>
          <p:cNvSpPr txBox="1"/>
          <p:nvPr/>
        </p:nvSpPr>
        <p:spPr>
          <a:xfrm>
            <a:off x="1457016" y="1248433"/>
            <a:ext cx="12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Ionization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C59FD-2B55-2B4C-BFDF-E114CCE70F50}"/>
              </a:ext>
            </a:extLst>
          </p:cNvPr>
          <p:cNvSpPr txBox="1"/>
          <p:nvPr/>
        </p:nvSpPr>
        <p:spPr>
          <a:xfrm>
            <a:off x="2573018" y="1466464"/>
            <a:ext cx="53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</a:t>
            </a:r>
            <a:r>
              <a:rPr lang="en-US" sz="1600" baseline="-25000" dirty="0" err="1"/>
              <a:t>H</a:t>
            </a:r>
            <a:endParaRPr lang="en-US" sz="1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47D7C4-2B99-2D44-9AC2-3DF294F78C8C}"/>
              </a:ext>
            </a:extLst>
          </p:cNvPr>
          <p:cNvSpPr/>
          <p:nvPr/>
        </p:nvSpPr>
        <p:spPr>
          <a:xfrm rot="16200000">
            <a:off x="2424342" y="173524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1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771474" y="1455409"/>
            <a:ext cx="1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Features/Attributes/Elements</a:t>
            </a:r>
          </a:p>
        </p:txBody>
      </p:sp>
    </p:spTree>
    <p:extLst>
      <p:ext uri="{BB962C8B-B14F-4D97-AF65-F5344CB8AC3E}">
        <p14:creationId xmlns:p14="http://schemas.microsoft.com/office/powerpoint/2010/main" val="520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318933" y="4789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Problem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set of elements, find a subset of elements that are the most sensitive to the mass of the blackhole </a:t>
            </a:r>
          </a:p>
        </p:txBody>
      </p:sp>
    </p:spTree>
    <p:extLst>
      <p:ext uri="{BB962C8B-B14F-4D97-AF65-F5344CB8AC3E}">
        <p14:creationId xmlns:p14="http://schemas.microsoft.com/office/powerpoint/2010/main" val="29938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1440</Words>
  <Application>Microsoft Macintosh PowerPoint</Application>
  <PresentationFormat>Widescreen</PresentationFormat>
  <Paragraphs>232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Using Machine Learning to Find a Subset of Elements that can Determine the Mass of the Blackhole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Find a Subset of Elements that can Determine the Mass of the Blackhole</dc:title>
  <dc:creator>lkamal3</dc:creator>
  <cp:lastModifiedBy>lkamal3</cp:lastModifiedBy>
  <cp:revision>8</cp:revision>
  <dcterms:created xsi:type="dcterms:W3CDTF">2019-06-04T17:51:13Z</dcterms:created>
  <dcterms:modified xsi:type="dcterms:W3CDTF">2019-06-05T16:50:40Z</dcterms:modified>
</cp:coreProperties>
</file>